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Barryg78@ao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B5AFC-BA48-41FB-A617-A1180B2FB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882090" cy="2677648"/>
          </a:xfrm>
        </p:spPr>
        <p:txBody>
          <a:bodyPr/>
          <a:lstStyle/>
          <a:p>
            <a:pPr algn="ctr"/>
            <a:r>
              <a:rPr lang="en-US" b="1" dirty="0"/>
              <a:t>Why Custody Courts Fail Children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A66BB5-382B-4743-9148-8C27891D5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474346"/>
            <a:ext cx="9882090" cy="116445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Failure to Integrate Current Scientific Research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699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8C5D4-5AE9-4E24-BA51-562FF9D9D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755701" cy="1611133"/>
          </a:xfrm>
        </p:spPr>
        <p:txBody>
          <a:bodyPr/>
          <a:lstStyle/>
          <a:p>
            <a:pPr algn="ctr"/>
            <a:r>
              <a:rPr lang="en-US" sz="6000" b="1" dirty="0"/>
              <a:t>Saunders Study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E1D68FB-3FEB-48FD-8CF2-653FD47A35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01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A0E2D-A754-4479-A5AE-8CF05E7A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What courts are missing.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917E1-8D25-4A29-84D9-4F863DF93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There is now a specialized body of domestic violence knowledge.</a:t>
            </a:r>
          </a:p>
          <a:p>
            <a:endParaRPr lang="en-US" sz="2400" dirty="0"/>
          </a:p>
          <a:p>
            <a:r>
              <a:rPr lang="en-US" sz="2400" dirty="0"/>
              <a:t>Court professionals need training about specific DV subjects.</a:t>
            </a:r>
          </a:p>
          <a:p>
            <a:endParaRPr lang="en-US" sz="2400" dirty="0"/>
          </a:p>
          <a:p>
            <a:r>
              <a:rPr lang="en-US" sz="2400" dirty="0"/>
              <a:t>Most evaluators and other professionals do not have the specific DV knowledge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05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A0E2D-A754-4479-A5AE-8CF05E7A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What courts are missing.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917E1-8D25-4A29-84D9-4F863DF93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Professionals without the necessary knowledge tend to focus on the myth that mothers frequently make false reports and unscientific alienation theories.</a:t>
            </a:r>
          </a:p>
          <a:p>
            <a:endParaRPr lang="en-US" sz="2800" dirty="0"/>
          </a:p>
          <a:p>
            <a:r>
              <a:rPr lang="en-US" sz="2800" dirty="0"/>
              <a:t>Professionals without the needed knowledge make recommendations that harm children.</a:t>
            </a:r>
          </a:p>
          <a:p>
            <a:endParaRPr lang="en-US" sz="2800" dirty="0"/>
          </a:p>
          <a:p>
            <a:r>
              <a:rPr lang="en-US" sz="2800" dirty="0"/>
              <a:t>Domestic violence advocates have the most DV information courts need.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A0E2D-A754-4479-A5AE-8CF05E7A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What courts are missing.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917E1-8D25-4A29-84D9-4F863DF93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multi-disciplinary approach including DV and child sexual abuse experts works best for children.</a:t>
            </a:r>
          </a:p>
          <a:p>
            <a:endParaRPr lang="en-US" sz="2400" dirty="0"/>
          </a:p>
          <a:p>
            <a:r>
              <a:rPr lang="en-US" sz="2400" dirty="0"/>
              <a:t>Co-parenting is harmful in DV cases.</a:t>
            </a:r>
          </a:p>
          <a:p>
            <a:endParaRPr lang="en-US" sz="2400" dirty="0"/>
          </a:p>
          <a:p>
            <a:r>
              <a:rPr lang="en-US" sz="2400" dirty="0"/>
              <a:t>Harmful outcome cases are always wrong and caused by flawed practices.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921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A0E2D-A754-4479-A5AE-8CF05E7A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What courts are missing.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917E1-8D25-4A29-84D9-4F863DF93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mother’s anger or emotion is overemphasized in DV cases.</a:t>
            </a:r>
          </a:p>
          <a:p>
            <a:endParaRPr lang="en-US" sz="2400" dirty="0"/>
          </a:p>
          <a:p>
            <a:r>
              <a:rPr lang="en-US" sz="2400" dirty="0"/>
              <a:t>Use of psychological tests causes more harm than good.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8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73F8-1781-450D-B6C8-06C5DB8DE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38200"/>
            <a:ext cx="8761413" cy="1106010"/>
          </a:xfrm>
        </p:spPr>
        <p:txBody>
          <a:bodyPr/>
          <a:lstStyle/>
          <a:p>
            <a:pPr algn="ctr"/>
            <a:r>
              <a:rPr lang="en-US" sz="4000" b="1" dirty="0"/>
              <a:t>Common Mistakes from ignorance of Saunders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4A822-D99F-4282-8D51-74DB12C1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823933"/>
          </a:xfrm>
        </p:spPr>
        <p:txBody>
          <a:bodyPr>
            <a:normAutofit/>
          </a:bodyPr>
          <a:lstStyle/>
          <a:p>
            <a:r>
              <a:rPr lang="en-US" sz="2400" dirty="0"/>
              <a:t>Limiting experts to mental health professionals.</a:t>
            </a:r>
          </a:p>
          <a:p>
            <a:endParaRPr lang="en-US" sz="2400" dirty="0"/>
          </a:p>
          <a:p>
            <a:r>
              <a:rPr lang="en-US" sz="2400" dirty="0"/>
              <a:t>Relying on professionals without the specific DV expertise needed.</a:t>
            </a:r>
          </a:p>
          <a:p>
            <a:endParaRPr lang="en-US" sz="2400" dirty="0"/>
          </a:p>
          <a:p>
            <a:r>
              <a:rPr lang="en-US" sz="2400" dirty="0"/>
              <a:t>Continuing to impose harmful outcome cases.</a:t>
            </a:r>
          </a:p>
          <a:p>
            <a:endParaRPr lang="en-US" sz="2400" dirty="0"/>
          </a:p>
          <a:p>
            <a:r>
              <a:rPr lang="en-US" sz="2400" dirty="0"/>
              <a:t>Allowing co-parenting in DV cases.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32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73F8-1781-450D-B6C8-06C5DB8DE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38200"/>
            <a:ext cx="8761413" cy="1106010"/>
          </a:xfrm>
        </p:spPr>
        <p:txBody>
          <a:bodyPr/>
          <a:lstStyle/>
          <a:p>
            <a:pPr algn="ctr"/>
            <a:r>
              <a:rPr lang="en-US" sz="4000" b="1" dirty="0"/>
              <a:t>Common Mistakes from ignorance of Saunders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4A822-D99F-4282-8D51-74DB12C1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823933"/>
          </a:xfrm>
        </p:spPr>
        <p:txBody>
          <a:bodyPr>
            <a:normAutofit/>
          </a:bodyPr>
          <a:lstStyle/>
          <a:p>
            <a:r>
              <a:rPr lang="en-US" sz="2400" dirty="0"/>
              <a:t>Relying on professionals who don’t know how to recognize DV.</a:t>
            </a:r>
          </a:p>
          <a:p>
            <a:endParaRPr lang="en-US" sz="2400" dirty="0"/>
          </a:p>
          <a:p>
            <a:r>
              <a:rPr lang="en-US" sz="2400" dirty="0"/>
              <a:t>Failure to use risk assessment in DV cases.</a:t>
            </a:r>
          </a:p>
          <a:p>
            <a:endParaRPr lang="en-US" sz="2400" dirty="0"/>
          </a:p>
          <a:p>
            <a:r>
              <a:rPr lang="en-US" sz="2400" dirty="0"/>
              <a:t>Assuming the end of a relationship ends the risk.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Failure to consider the importance of fear.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93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73F8-1781-450D-B6C8-06C5DB8DE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38200"/>
            <a:ext cx="8761413" cy="1106010"/>
          </a:xfrm>
        </p:spPr>
        <p:txBody>
          <a:bodyPr/>
          <a:lstStyle/>
          <a:p>
            <a:pPr algn="ctr"/>
            <a:r>
              <a:rPr lang="en-US" sz="4000" b="1" dirty="0"/>
              <a:t>Common Mistakes from ignorance of Saunders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4A822-D99F-4282-8D51-74DB12C1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823933"/>
          </a:xfrm>
        </p:spPr>
        <p:txBody>
          <a:bodyPr>
            <a:normAutofit/>
          </a:bodyPr>
          <a:lstStyle/>
          <a:p>
            <a:r>
              <a:rPr lang="en-US" sz="2400" dirty="0"/>
              <a:t>Failure to focus on the impact of DV on children.</a:t>
            </a:r>
          </a:p>
          <a:p>
            <a:endParaRPr lang="en-US" sz="2400" dirty="0"/>
          </a:p>
          <a:p>
            <a:r>
              <a:rPr lang="en-US" sz="2400" dirty="0"/>
              <a:t>Assuming children benefit from an abusive parent in their lives.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701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30E70-2381-4A72-BC3D-323278ED6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36847"/>
            <a:ext cx="8761413" cy="1207363"/>
          </a:xfrm>
        </p:spPr>
        <p:txBody>
          <a:bodyPr/>
          <a:lstStyle/>
          <a:p>
            <a:pPr algn="ctr"/>
            <a:r>
              <a:rPr lang="en-US" sz="4000" b="1" dirty="0"/>
              <a:t>Harm from failing to integrate Saunders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37F8-4AEB-489E-9B7A-BCEA531D4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7991"/>
            <a:ext cx="8825659" cy="3915053"/>
          </a:xfrm>
        </p:spPr>
        <p:txBody>
          <a:bodyPr>
            <a:normAutofit/>
          </a:bodyPr>
          <a:lstStyle/>
          <a:p>
            <a:r>
              <a:rPr lang="en-US" sz="2400" dirty="0"/>
              <a:t>True reports of abuse routinely disbelieved.</a:t>
            </a:r>
          </a:p>
          <a:p>
            <a:endParaRPr lang="en-US" sz="2400" dirty="0"/>
          </a:p>
          <a:p>
            <a:r>
              <a:rPr lang="en-US" sz="2400" dirty="0"/>
              <a:t>Children are placed at risk.</a:t>
            </a:r>
          </a:p>
          <a:p>
            <a:endParaRPr lang="en-US" sz="2400" dirty="0"/>
          </a:p>
          <a:p>
            <a:r>
              <a:rPr lang="en-US" sz="2400" dirty="0"/>
              <a:t>The risk to children is minimized.</a:t>
            </a:r>
          </a:p>
          <a:p>
            <a:endParaRPr lang="en-US" sz="2400" dirty="0"/>
          </a:p>
          <a:p>
            <a:r>
              <a:rPr lang="en-US" sz="2400" dirty="0"/>
              <a:t>Benefit of having both parents in children’s lives exaggerated.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497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30E70-2381-4A72-BC3D-323278ED6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36847"/>
            <a:ext cx="8761413" cy="1207363"/>
          </a:xfrm>
        </p:spPr>
        <p:txBody>
          <a:bodyPr/>
          <a:lstStyle/>
          <a:p>
            <a:pPr algn="ctr"/>
            <a:r>
              <a:rPr lang="en-US" sz="4000" b="1" dirty="0"/>
              <a:t>Harm from failing to integrate Saunders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37F8-4AEB-489E-9B7A-BCEA531D4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7991"/>
            <a:ext cx="8825659" cy="3915053"/>
          </a:xfrm>
        </p:spPr>
        <p:txBody>
          <a:bodyPr>
            <a:normAutofit/>
          </a:bodyPr>
          <a:lstStyle/>
          <a:p>
            <a:r>
              <a:rPr lang="en-US" sz="2400" dirty="0"/>
              <a:t>Judges spend their entire careers receiving misinformation from a small group of unqualified professionals.</a:t>
            </a:r>
          </a:p>
          <a:p>
            <a:endParaRPr lang="en-US" sz="2400" dirty="0"/>
          </a:p>
          <a:p>
            <a:r>
              <a:rPr lang="en-US" sz="2400" dirty="0"/>
              <a:t>The myth that mothers frequently make false reports is promoted.</a:t>
            </a:r>
          </a:p>
          <a:p>
            <a:endParaRPr lang="en-US" sz="2400" dirty="0"/>
          </a:p>
          <a:p>
            <a:r>
              <a:rPr lang="en-US" sz="2400" dirty="0"/>
              <a:t>The alienation scam is perpetuated.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61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8E4C1D-CD84-4D6C-8FCA-C5EDEB5FC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702435" cy="2108283"/>
          </a:xfrm>
        </p:spPr>
        <p:txBody>
          <a:bodyPr/>
          <a:lstStyle/>
          <a:p>
            <a:pPr algn="ctr"/>
            <a:r>
              <a:rPr lang="en-US" sz="6600" b="1" dirty="0"/>
              <a:t>ACE Research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47918E5-E8A4-4BB8-8F70-0F934BF43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43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BFE57-5CA5-4ADD-9F44-86E5693C0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Needed Reforms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6786D-5998-4997-A30C-3FD27A57F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134" y="2317071"/>
            <a:ext cx="10129421" cy="4225771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Courts need to use a multi-disciplinary approach that includes experts in DV and child sexual abuse.</a:t>
            </a:r>
          </a:p>
          <a:p>
            <a:endParaRPr lang="en-US" sz="2200" dirty="0"/>
          </a:p>
          <a:p>
            <a:r>
              <a:rPr lang="en-US" sz="2600" dirty="0"/>
              <a:t>Professionals without the specific knowledge recommended by Saunders are unqualified to handle potential DV cases.</a:t>
            </a:r>
          </a:p>
          <a:p>
            <a:endParaRPr lang="en-US" sz="2200" dirty="0"/>
          </a:p>
          <a:p>
            <a:r>
              <a:rPr lang="en-US" sz="2600" dirty="0"/>
              <a:t>Courts must stop creating harmful outcome cases and existing orders vacated.</a:t>
            </a:r>
          </a:p>
          <a:p>
            <a:pPr marL="0" indent="0">
              <a:buNone/>
            </a:pPr>
            <a:r>
              <a:rPr lang="en-US" sz="2200" dirty="0"/>
              <a:t>   </a:t>
            </a:r>
          </a:p>
          <a:p>
            <a:r>
              <a:rPr lang="en-US" sz="2600" dirty="0"/>
              <a:t>Judges must accept training from professionals who are not judges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0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835972-20A3-40F5-B42B-8272C82D3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844478" cy="2356857"/>
          </a:xfrm>
        </p:spPr>
        <p:txBody>
          <a:bodyPr/>
          <a:lstStyle/>
          <a:p>
            <a:pPr algn="ctr"/>
            <a:r>
              <a:rPr lang="en-US" sz="6000" b="1" dirty="0"/>
              <a:t>Frequent Catastrophic Mistakes</a:t>
            </a:r>
            <a:endParaRPr lang="en-US" sz="6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82BFA9F-6F1A-40E2-AD82-A2C761628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74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C6EC7-DFD2-4CD7-B82C-88D38263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pPr algn="ctr"/>
            <a:r>
              <a:rPr lang="en-US" sz="4000" b="1" dirty="0"/>
              <a:t>Frequent Catastrophic Mistakes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39A6-BEF3-4CD9-BAFF-C42438ED9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79215"/>
            <a:ext cx="9453862" cy="398607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Over 700 children involved in contested custody murdered in last ten years.</a:t>
            </a:r>
            <a:endParaRPr lang="en-US" sz="2400" dirty="0"/>
          </a:p>
          <a:p>
            <a:endParaRPr lang="en-US" sz="2400" dirty="0"/>
          </a:p>
          <a:p>
            <a:pPr lvl="1"/>
            <a:r>
              <a:rPr lang="en-US" sz="2400" dirty="0"/>
              <a:t>Most murders committed by abusive fathers.</a:t>
            </a:r>
          </a:p>
          <a:p>
            <a:endParaRPr lang="en-US" sz="2400" dirty="0"/>
          </a:p>
          <a:p>
            <a:pPr lvl="1"/>
            <a:r>
              <a:rPr lang="en-US" sz="2400" dirty="0"/>
              <a:t>Courts repeatedly provide the access the killers need.</a:t>
            </a:r>
          </a:p>
          <a:p>
            <a:endParaRPr lang="en-US" sz="2400" dirty="0"/>
          </a:p>
          <a:p>
            <a:pPr lvl="1"/>
            <a:r>
              <a:rPr lang="en-US" sz="2400" dirty="0"/>
              <a:t>Many murders permitted because of the myth that mothers frequently lie.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38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C6EC7-DFD2-4CD7-B82C-88D38263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pPr algn="ctr"/>
            <a:r>
              <a:rPr lang="en-US" sz="4000" b="1" dirty="0"/>
              <a:t>Frequent Catastrophic Mistakes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39A6-BEF3-4CD9-BAFF-C42438ED9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79215"/>
            <a:ext cx="9871112" cy="3986073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 err="1"/>
              <a:t>Bartlow’s</a:t>
            </a:r>
            <a:r>
              <a:rPr lang="en-US" sz="2800" b="1" dirty="0"/>
              <a:t> Study explains why courts fail to reform dangerous practices.</a:t>
            </a:r>
          </a:p>
          <a:p>
            <a:endParaRPr lang="en-US" sz="2400" dirty="0"/>
          </a:p>
          <a:p>
            <a:pPr lvl="1"/>
            <a:r>
              <a:rPr lang="en-US" sz="2600" dirty="0"/>
              <a:t>Judges assume local tragedy was an exception.</a:t>
            </a:r>
          </a:p>
          <a:p>
            <a:endParaRPr lang="en-US" sz="2600" dirty="0"/>
          </a:p>
          <a:p>
            <a:pPr lvl="1"/>
            <a:r>
              <a:rPr lang="en-US" sz="2600" dirty="0"/>
              <a:t>Courts fail to look for patterns within and between cases.</a:t>
            </a:r>
          </a:p>
          <a:p>
            <a:endParaRPr lang="en-US" sz="2600" dirty="0"/>
          </a:p>
          <a:p>
            <a:pPr lvl="1"/>
            <a:r>
              <a:rPr lang="en-US" sz="2600" dirty="0"/>
              <a:t>Court professionals extremely defensive about their mistakes.</a:t>
            </a:r>
          </a:p>
          <a:p>
            <a:endParaRPr lang="en-US" sz="2600" dirty="0"/>
          </a:p>
          <a:p>
            <a:pPr lvl="1"/>
            <a:r>
              <a:rPr lang="en-US" sz="2600" dirty="0"/>
              <a:t>No effective process to review tragedies or create needed reforms.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284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51266-BEE6-4697-B720-2A1368C55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Frequent Catastrophic Mistakes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542CD-F3C4-418F-A6E2-F94B42FB2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58.000 children sent for custody or unprotected visitation every year.</a:t>
            </a:r>
          </a:p>
          <a:p>
            <a:endParaRPr lang="en-US" sz="2400" dirty="0"/>
          </a:p>
          <a:p>
            <a:r>
              <a:rPr lang="en-US" sz="2400" dirty="0"/>
              <a:t>Strong anecdotal evidence connects co-parenting with preventable deaths.</a:t>
            </a:r>
          </a:p>
          <a:p>
            <a:endParaRPr lang="en-US" sz="2400" dirty="0"/>
          </a:p>
          <a:p>
            <a:r>
              <a:rPr lang="en-US" sz="2400" dirty="0"/>
              <a:t>85% of child sexual abuse cases result in custody to alleged abuser.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131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51266-BEE6-4697-B720-2A1368C55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Frequent Catastrophic Mistakes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542CD-F3C4-418F-A6E2-F94B42FB2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Mothers make deliberate false reports less than 2% of the time.</a:t>
            </a:r>
          </a:p>
          <a:p>
            <a:endParaRPr lang="en-US" sz="2400" dirty="0"/>
          </a:p>
          <a:p>
            <a:r>
              <a:rPr lang="en-US" sz="2400" dirty="0"/>
              <a:t>Lawyers routinely counsel mothers not to raise sexual abuse concerns.</a:t>
            </a:r>
          </a:p>
          <a:p>
            <a:endParaRPr lang="en-US" sz="2400" dirty="0"/>
          </a:p>
          <a:p>
            <a:r>
              <a:rPr lang="en-US" sz="2400" dirty="0"/>
              <a:t>Courts often rely on professionals without specialized knowledge of child sexual abuse.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239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4969-8634-422A-8EAC-C613A193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1" y="665825"/>
            <a:ext cx="10040645" cy="1376039"/>
          </a:xfrm>
        </p:spPr>
        <p:txBody>
          <a:bodyPr/>
          <a:lstStyle/>
          <a:p>
            <a:pPr algn="ctr"/>
            <a:r>
              <a:rPr lang="en-US" sz="4000" b="1" dirty="0"/>
              <a:t>More Evidence Custody Courts get High Percentage of Abuse Cases Wrong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D9B6F-94B2-445C-BB77-AAFD9E893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933256" cy="3992609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Meier Study Reviewed Published Cases Involving Claims of DV, Child Abuse and Alienation.</a:t>
            </a:r>
          </a:p>
          <a:p>
            <a:endParaRPr lang="en-US" sz="2600" b="1" dirty="0"/>
          </a:p>
          <a:p>
            <a:pPr lvl="1"/>
            <a:r>
              <a:rPr lang="en-US" sz="2400" dirty="0"/>
              <a:t>Gender bias continues to be widespread.</a:t>
            </a:r>
          </a:p>
          <a:p>
            <a:endParaRPr lang="en-US" sz="2600" dirty="0"/>
          </a:p>
          <a:p>
            <a:pPr lvl="1"/>
            <a:r>
              <a:rPr lang="en-US" sz="2400" dirty="0"/>
              <a:t>Alienation theories have more influence than DV or child abuse.</a:t>
            </a:r>
          </a:p>
          <a:p>
            <a:endParaRPr lang="en-US" sz="2600" dirty="0"/>
          </a:p>
          <a:p>
            <a:pPr lvl="1"/>
            <a:r>
              <a:rPr lang="en-US" sz="2400" dirty="0"/>
              <a:t>Most child sexual abuse allegations disbelieved.</a:t>
            </a:r>
          </a:p>
          <a:p>
            <a:endParaRPr lang="en-US" sz="2600" dirty="0"/>
          </a:p>
          <a:p>
            <a:pPr lvl="1"/>
            <a:r>
              <a:rPr lang="en-US" sz="2400" dirty="0"/>
              <a:t>Court practices tilt abuse cases in favor of alleged abusers and against protecting children.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7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4969-8634-422A-8EAC-C613A193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665825"/>
            <a:ext cx="9169776" cy="1376039"/>
          </a:xfrm>
        </p:spPr>
        <p:txBody>
          <a:bodyPr/>
          <a:lstStyle/>
          <a:p>
            <a:r>
              <a:rPr lang="en-US" b="1" dirty="0"/>
              <a:t>More Evidence Custody Courts get High Percentage of Abuse Cases Wrong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D9B6F-94B2-445C-BB77-AAFD9E893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80" y="2388093"/>
            <a:ext cx="10227075" cy="4145871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/>
              <a:t>Meier Study Reviewed Appellate Cases Involving Claims of DV, Child Abuse and Alienation.</a:t>
            </a:r>
          </a:p>
          <a:p>
            <a:pPr lvl="1"/>
            <a:r>
              <a:rPr lang="en-US" sz="2000" dirty="0"/>
              <a:t>Mothers reporting abuse believed 41% of time and 23% when alienation claimed.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For child sexual abuse cases mothers believed 15% of time but only 2% when alienation claimed.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Mothers lose custody 26% of time when reporting abuse, 44% when alienation claimed and 73% when alienation believed.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Other research proves mothers disbelieved and punished far more than the actual circumstances warrant.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93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4969-8634-422A-8EAC-C613A193B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808967" cy="2285836"/>
          </a:xfrm>
        </p:spPr>
        <p:txBody>
          <a:bodyPr/>
          <a:lstStyle/>
          <a:p>
            <a:pPr algn="ctr"/>
            <a:r>
              <a:rPr lang="en-US" b="1" dirty="0"/>
              <a:t>Safe Child Act is Solution to Urgent Problem</a:t>
            </a:r>
            <a:endParaRPr lang="en-US" dirty="0">
              <a:effectLst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55DAAEA-6BB2-4983-8761-4E85F648E9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35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5BE95-3710-4A25-9324-DED2A3294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01" y="621437"/>
            <a:ext cx="10156054" cy="1553591"/>
          </a:xfrm>
        </p:spPr>
        <p:txBody>
          <a:bodyPr/>
          <a:lstStyle/>
          <a:p>
            <a:pPr algn="ctr"/>
            <a:r>
              <a:rPr lang="en-US" sz="4000" b="1" dirty="0"/>
              <a:t>Health and Safety of Children First Priority in all custody and visitation decisions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DECB1-0C2C-44C5-A2BC-E2BE2EDDE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Courts routinely focus on less important issues</a:t>
            </a:r>
          </a:p>
          <a:p>
            <a:endParaRPr lang="en-US" sz="2400" dirty="0"/>
          </a:p>
          <a:p>
            <a:r>
              <a:rPr lang="en-US" sz="2400" dirty="0"/>
              <a:t>Courts are not trauma-informed.</a:t>
            </a:r>
          </a:p>
          <a:p>
            <a:endParaRPr lang="en-US" sz="2400" dirty="0"/>
          </a:p>
          <a:p>
            <a:r>
              <a:rPr lang="en-US" sz="2400" dirty="0"/>
              <a:t>Courts frequently fail to recognize health and safety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27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10AA1-8496-4D78-8E49-23CA09122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755702" cy="706964"/>
          </a:xfrm>
        </p:spPr>
        <p:txBody>
          <a:bodyPr/>
          <a:lstStyle/>
          <a:p>
            <a:pPr algn="ctr"/>
            <a:r>
              <a:rPr lang="en-US" sz="4000" b="1" dirty="0"/>
              <a:t>What Courts Are Missing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36D05-29FA-47DC-BF82-0ADDB3723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DV and Child Abuse far more harmful than previously understood.</a:t>
            </a:r>
          </a:p>
          <a:p>
            <a:endParaRPr lang="en-US" sz="2400" dirty="0"/>
          </a:p>
          <a:p>
            <a:r>
              <a:rPr lang="en-US" sz="2400" dirty="0"/>
              <a:t>Fear and Stress Cause most of the harm.</a:t>
            </a:r>
          </a:p>
          <a:p>
            <a:endParaRPr lang="en-US" sz="2400" dirty="0"/>
          </a:p>
          <a:p>
            <a:r>
              <a:rPr lang="en-US" sz="2400" dirty="0"/>
              <a:t>One-quarter of US children sexually abused by age 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917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DCAD-69C2-488B-BF4A-A81B2F563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74703"/>
            <a:ext cx="10156053" cy="1225118"/>
          </a:xfrm>
        </p:spPr>
        <p:txBody>
          <a:bodyPr/>
          <a:lstStyle/>
          <a:p>
            <a:pPr algn="ctr"/>
            <a:r>
              <a:rPr lang="en-US" sz="4000" b="1" dirty="0"/>
              <a:t>Courts must Integrate Current Scientific Research like ACE and Saunders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3CBF9-0113-4EA9-88AF-88F2B6ABF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Courts have failed to create reforms based on scientific research</a:t>
            </a:r>
          </a:p>
          <a:p>
            <a:endParaRPr lang="en-US" sz="2400" dirty="0"/>
          </a:p>
          <a:p>
            <a:r>
              <a:rPr lang="en-US" sz="2400" dirty="0"/>
              <a:t>Courts have failed to abandon outdated and discredited practices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Failure to use current scientific research leads directly to avoidable tragedies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391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E63E7-CA28-4884-8473-85EC5CB89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43909"/>
          </a:xfrm>
        </p:spPr>
        <p:txBody>
          <a:bodyPr/>
          <a:lstStyle/>
          <a:p>
            <a:pPr algn="ctr"/>
            <a:r>
              <a:rPr lang="en-US" sz="4000" b="1" dirty="0"/>
              <a:t>Courts must use a multi-disciplinary approach.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F1D10-BA18-4D98-97AE-2B05868A4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012" y="2441359"/>
            <a:ext cx="10227075" cy="395944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Mental health professionals rarely have the necessary DV expertise</a:t>
            </a:r>
          </a:p>
          <a:p>
            <a:endParaRPr lang="en-US" sz="2400" dirty="0"/>
          </a:p>
          <a:p>
            <a:r>
              <a:rPr lang="en-US" sz="2400" dirty="0"/>
              <a:t>There is a specialized body of DV knowledge that can be used to recognize and respond to DV and child abuse.	</a:t>
            </a:r>
          </a:p>
          <a:p>
            <a:endParaRPr lang="en-US" sz="2400" dirty="0"/>
          </a:p>
          <a:p>
            <a:r>
              <a:rPr lang="en-US" sz="2400" dirty="0"/>
              <a:t>When professionals fail to recognize abuse, they focus on less important issues.</a:t>
            </a:r>
          </a:p>
          <a:p>
            <a:endParaRPr lang="en-US" sz="2400" dirty="0"/>
          </a:p>
          <a:p>
            <a:r>
              <a:rPr lang="en-US" sz="2400" dirty="0"/>
              <a:t>Use of the same small group of professionals has created an insular atmosphere where new ideas and research are discouraged.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012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431D-2586-478C-BB87-A7C056AE9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40" y="550417"/>
            <a:ext cx="10635448" cy="1473692"/>
          </a:xfrm>
        </p:spPr>
        <p:txBody>
          <a:bodyPr/>
          <a:lstStyle/>
          <a:p>
            <a:pPr algn="ctr"/>
            <a:r>
              <a:rPr lang="en-US" sz="4000" b="1" dirty="0"/>
              <a:t>In DV and Child Abuse Cases Courts should hold early hearing limited to abuse issues.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D2274-5ECD-47AE-A62E-EA01B29A0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24378" cy="3416300"/>
          </a:xfrm>
        </p:spPr>
        <p:txBody>
          <a:bodyPr>
            <a:normAutofit/>
          </a:bodyPr>
          <a:lstStyle/>
          <a:p>
            <a:r>
              <a:rPr lang="en-US" sz="2400" dirty="0"/>
              <a:t>Lack of distractions helps courts focus on most important issues.</a:t>
            </a:r>
          </a:p>
          <a:p>
            <a:endParaRPr lang="en-US" sz="2400" dirty="0"/>
          </a:p>
          <a:p>
            <a:r>
              <a:rPr lang="en-US" sz="2400" dirty="0"/>
              <a:t>Cases that now take years can be resolved in a few hours.</a:t>
            </a:r>
          </a:p>
          <a:p>
            <a:endParaRPr lang="en-US" sz="2400" dirty="0"/>
          </a:p>
          <a:p>
            <a:r>
              <a:rPr lang="en-US" sz="2400" dirty="0"/>
              <a:t>Requirement applies to small group of the most dangerous cases.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FE32E-89E7-4296-91D7-AB567C050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25093"/>
            <a:ext cx="8761413" cy="1121462"/>
          </a:xfrm>
        </p:spPr>
        <p:txBody>
          <a:bodyPr/>
          <a:lstStyle/>
          <a:p>
            <a:pPr algn="ctr"/>
            <a:r>
              <a:rPr lang="en-US" sz="4000" b="1" dirty="0"/>
              <a:t>Court Professionals Need Training and Retraining about DV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23D1E-3A62-4D13-8385-E74ECF013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Courts need to learn about current scientific research</a:t>
            </a:r>
          </a:p>
          <a:p>
            <a:endParaRPr lang="en-US" sz="2400" dirty="0"/>
          </a:p>
          <a:p>
            <a:r>
              <a:rPr lang="en-US" sz="2400" dirty="0"/>
              <a:t>Courts need multi-disciplinary training that includes experts in DV and child sexual abuse.</a:t>
            </a:r>
          </a:p>
          <a:p>
            <a:endParaRPr lang="en-US" sz="2400" dirty="0"/>
          </a:p>
          <a:p>
            <a:r>
              <a:rPr lang="en-US" sz="2400" dirty="0"/>
              <a:t>Professionals need to unlearn misinformation they have heard their entire careers.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175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6C549-7E27-43E3-99AE-FF47B22A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50" y="488272"/>
            <a:ext cx="10271465" cy="1677879"/>
          </a:xfrm>
        </p:spPr>
        <p:txBody>
          <a:bodyPr/>
          <a:lstStyle/>
          <a:p>
            <a:pPr algn="ctr"/>
            <a:r>
              <a:rPr lang="en-US" b="1" dirty="0"/>
              <a:t>States must provide additional funding to DV Agencies so advocates can participate in DV Custody Cases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46B3B-5B40-4ED4-B281-4B972FAEF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Saunders found DV advocates have more of the specific DV knowledge courts need than the professionals now used.</a:t>
            </a:r>
          </a:p>
          <a:p>
            <a:endParaRPr lang="en-US" sz="2400" dirty="0"/>
          </a:p>
          <a:p>
            <a:r>
              <a:rPr lang="en-US" sz="2400" dirty="0"/>
              <a:t>DV advocates should help train court professionals.</a:t>
            </a:r>
          </a:p>
          <a:p>
            <a:endParaRPr lang="en-US" sz="2400" dirty="0"/>
          </a:p>
          <a:p>
            <a:r>
              <a:rPr lang="en-US" sz="2400" dirty="0"/>
              <a:t>DV advocates should be trained to serve as expert witnesses.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8781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30B9-8138-43DC-BBA7-1395AD8CB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844479" cy="706964"/>
          </a:xfrm>
        </p:spPr>
        <p:txBody>
          <a:bodyPr/>
          <a:lstStyle/>
          <a:p>
            <a:pPr algn="ctr"/>
            <a:r>
              <a:rPr lang="en-US" sz="6000" b="1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C8C0C-5EE4-4708-850C-3028AA24C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666926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Barry Goldstein</a:t>
            </a:r>
          </a:p>
          <a:p>
            <a:pPr marL="0" indent="0" algn="ctr">
              <a:buNone/>
            </a:pPr>
            <a:r>
              <a:rPr lang="en-US" sz="6000" b="1" dirty="0">
                <a:hlinkClick r:id="rId2"/>
              </a:rPr>
              <a:t>Barryg78@aol.com</a:t>
            </a:r>
            <a:endParaRPr lang="en-US" sz="6000" b="1" dirty="0"/>
          </a:p>
          <a:p>
            <a:pPr marL="0" indent="0" algn="ctr">
              <a:buNone/>
            </a:pPr>
            <a:r>
              <a:rPr lang="en-US" sz="6000" b="1" dirty="0"/>
              <a:t>www.Barrygoldstein.net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1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4523C-EB5B-4C08-BDD0-8B780D710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26153"/>
          </a:xfrm>
        </p:spPr>
        <p:txBody>
          <a:bodyPr/>
          <a:lstStyle/>
          <a:p>
            <a:pPr algn="ctr"/>
            <a:r>
              <a:rPr lang="en-US" sz="4000" b="1" dirty="0"/>
              <a:t>Common Mistakes from ignorance of 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F9BE3-31C5-4953-A6FE-9779B16BC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Exclusive or primary focus on physical abuse.</a:t>
            </a:r>
          </a:p>
          <a:p>
            <a:endParaRPr lang="en-US" sz="2400" dirty="0"/>
          </a:p>
          <a:p>
            <a:r>
              <a:rPr lang="en-US" sz="2400" dirty="0"/>
              <a:t>Assumption older abuse doesn’t matter.</a:t>
            </a:r>
          </a:p>
          <a:p>
            <a:endParaRPr lang="en-US" sz="2400" dirty="0"/>
          </a:p>
          <a:p>
            <a:r>
              <a:rPr lang="en-US" sz="2400" dirty="0"/>
              <a:t>Approaches that require victims to “get over it.”</a:t>
            </a:r>
          </a:p>
          <a:p>
            <a:endParaRPr lang="en-US" sz="2400" dirty="0"/>
          </a:p>
          <a:p>
            <a:r>
              <a:rPr lang="en-US" sz="2400" dirty="0"/>
              <a:t>High conflict approaches</a:t>
            </a:r>
          </a:p>
        </p:txBody>
      </p:sp>
    </p:spTree>
    <p:extLst>
      <p:ext uri="{BB962C8B-B14F-4D97-AF65-F5344CB8AC3E}">
        <p14:creationId xmlns:p14="http://schemas.microsoft.com/office/powerpoint/2010/main" val="2281128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4523C-EB5B-4C08-BDD0-8B780D710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26153"/>
          </a:xfrm>
        </p:spPr>
        <p:txBody>
          <a:bodyPr/>
          <a:lstStyle/>
          <a:p>
            <a:pPr algn="ctr"/>
            <a:r>
              <a:rPr lang="en-US" b="1" dirty="0"/>
              <a:t>Common Mistakes from ignorance of 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F9BE3-31C5-4953-A6FE-9779B16B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67301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Use of co-parenting in abuse cases.</a:t>
            </a:r>
          </a:p>
          <a:p>
            <a:endParaRPr lang="en-US" sz="2400" dirty="0"/>
          </a:p>
          <a:p>
            <a:r>
              <a:rPr lang="en-US" sz="2400" dirty="0"/>
              <a:t>Reliance on court professionals who are not trauma-informed.</a:t>
            </a:r>
          </a:p>
          <a:p>
            <a:endParaRPr lang="en-US" sz="2400" dirty="0"/>
          </a:p>
          <a:p>
            <a:r>
              <a:rPr lang="en-US" sz="2400" dirty="0"/>
              <a:t>Minimizing the significance of DV and child abuse.</a:t>
            </a:r>
          </a:p>
          <a:p>
            <a:endParaRPr lang="en-US" sz="2400" dirty="0"/>
          </a:p>
          <a:p>
            <a:r>
              <a:rPr lang="en-US" sz="2400" dirty="0"/>
              <a:t>Failure to recognize the significance of fear.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3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08EB-AAF3-44B5-989E-5469C044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Harm from failure to integrate 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C1EE6-3EA9-45DF-AC45-22ADCF4FA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Failure to recognize true reports of abuse.</a:t>
            </a:r>
          </a:p>
          <a:p>
            <a:endParaRPr lang="en-US" sz="2400" dirty="0"/>
          </a:p>
          <a:p>
            <a:r>
              <a:rPr lang="en-US" sz="2400" dirty="0"/>
              <a:t>Fundamental mishandling of child sexual abuse cases.</a:t>
            </a:r>
          </a:p>
          <a:p>
            <a:endParaRPr lang="en-US" sz="2400" dirty="0"/>
          </a:p>
          <a:p>
            <a:r>
              <a:rPr lang="en-US" sz="2400" dirty="0"/>
              <a:t>Children die early from murder, suicide, substance abuse and stress.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19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08EB-AAF3-44B5-989E-5469C044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Harm from failure to integrate 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C1EE6-3EA9-45DF-AC45-22ADCF4FA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Children more likely to suffer cancer, heart disease, mental illness and other health and social problems.</a:t>
            </a:r>
          </a:p>
          <a:p>
            <a:endParaRPr lang="en-US" sz="2400" dirty="0"/>
          </a:p>
          <a:p>
            <a:r>
              <a:rPr lang="en-US" sz="2400" dirty="0"/>
              <a:t>Children silenced, isolated and suffering.</a:t>
            </a:r>
          </a:p>
          <a:p>
            <a:endParaRPr lang="en-US" sz="2400" dirty="0"/>
          </a:p>
          <a:p>
            <a:r>
              <a:rPr lang="en-US" sz="2400" dirty="0"/>
              <a:t>Children do not receive the treatment that could help them</a:t>
            </a:r>
            <a:r>
              <a:rPr lang="en-US" dirty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0B0D1-624A-4319-A2D4-61BDEEDC1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Needed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998D-A5D7-4ADD-9F30-E098F5412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23604"/>
            <a:ext cx="8825659" cy="387954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Use of trauma-informed professionals.</a:t>
            </a:r>
          </a:p>
          <a:p>
            <a:endParaRPr lang="en-US" sz="2400" dirty="0"/>
          </a:p>
          <a:p>
            <a:r>
              <a:rPr lang="en-US" sz="2400" dirty="0"/>
              <a:t>Calculating the ACE score of all children involved in abuse cases.</a:t>
            </a:r>
          </a:p>
          <a:p>
            <a:endParaRPr lang="en-US" sz="2400" dirty="0"/>
          </a:p>
          <a:p>
            <a:r>
              <a:rPr lang="en-US" sz="2400" dirty="0"/>
              <a:t>Focus on actions needed to save children from ACE consequences.</a:t>
            </a:r>
          </a:p>
          <a:p>
            <a:endParaRPr lang="en-US" sz="2400" dirty="0"/>
          </a:p>
          <a:p>
            <a:r>
              <a:rPr lang="en-US" sz="2400" dirty="0"/>
              <a:t>Treating abuse cases as a matter of life and death.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1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0B0D1-624A-4319-A2D4-61BDEEDC1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Needed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998D-A5D7-4ADD-9F30-E098F5412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23604"/>
            <a:ext cx="8825659" cy="3879542"/>
          </a:xfrm>
        </p:spPr>
        <p:txBody>
          <a:bodyPr>
            <a:normAutofit/>
          </a:bodyPr>
          <a:lstStyle/>
          <a:p>
            <a:r>
              <a:rPr lang="en-US" sz="2400" dirty="0"/>
              <a:t>Emphasizing the importance that safe parent makes health care decisions.</a:t>
            </a:r>
          </a:p>
          <a:p>
            <a:endParaRPr lang="en-US" sz="2400" dirty="0"/>
          </a:p>
          <a:p>
            <a:r>
              <a:rPr lang="en-US" sz="2400" dirty="0"/>
              <a:t>Focusing on how to reduce fear and stress in children and safe parent.</a:t>
            </a:r>
          </a:p>
          <a:p>
            <a:endParaRPr lang="en-US" sz="2400" dirty="0"/>
          </a:p>
          <a:p>
            <a:r>
              <a:rPr lang="en-US" sz="2400" dirty="0"/>
              <a:t>Require abusers to change behavior if they want unsupervised visitation.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765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337</TotalTime>
  <Words>1331</Words>
  <Application>Microsoft Office PowerPoint</Application>
  <PresentationFormat>Widescreen</PresentationFormat>
  <Paragraphs>209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Century Gothic</vt:lpstr>
      <vt:lpstr>Wingdings 3</vt:lpstr>
      <vt:lpstr>Ion Boardroom</vt:lpstr>
      <vt:lpstr>Why Custody Courts Fail Children </vt:lpstr>
      <vt:lpstr>ACE Research</vt:lpstr>
      <vt:lpstr>What Courts Are Missing</vt:lpstr>
      <vt:lpstr>Common Mistakes from ignorance of ACE</vt:lpstr>
      <vt:lpstr>Common Mistakes from ignorance of ACE</vt:lpstr>
      <vt:lpstr>Harm from failure to integrate ACE</vt:lpstr>
      <vt:lpstr>Harm from failure to integrate ACE</vt:lpstr>
      <vt:lpstr>Needed Remedies</vt:lpstr>
      <vt:lpstr>Needed Remedies</vt:lpstr>
      <vt:lpstr>Saunders Study</vt:lpstr>
      <vt:lpstr>What courts are missing.</vt:lpstr>
      <vt:lpstr>What courts are missing.</vt:lpstr>
      <vt:lpstr>What courts are missing.</vt:lpstr>
      <vt:lpstr>What courts are missing.</vt:lpstr>
      <vt:lpstr>Common Mistakes from ignorance of Saunders</vt:lpstr>
      <vt:lpstr>Common Mistakes from ignorance of Saunders</vt:lpstr>
      <vt:lpstr>Common Mistakes from ignorance of Saunders</vt:lpstr>
      <vt:lpstr>Harm from failing to integrate Saunders</vt:lpstr>
      <vt:lpstr>Harm from failing to integrate Saunders</vt:lpstr>
      <vt:lpstr>Needed Reforms</vt:lpstr>
      <vt:lpstr>Frequent Catastrophic Mistakes</vt:lpstr>
      <vt:lpstr>Frequent Catastrophic Mistakes</vt:lpstr>
      <vt:lpstr>Frequent Catastrophic Mistakes</vt:lpstr>
      <vt:lpstr>Frequent Catastrophic Mistakes</vt:lpstr>
      <vt:lpstr>Frequent Catastrophic Mistakes</vt:lpstr>
      <vt:lpstr>More Evidence Custody Courts get High Percentage of Abuse Cases Wrong</vt:lpstr>
      <vt:lpstr>More Evidence Custody Courts get High Percentage of Abuse Cases Wrong</vt:lpstr>
      <vt:lpstr>Safe Child Act is Solution to Urgent Problem</vt:lpstr>
      <vt:lpstr>Health and Safety of Children First Priority in all custody and visitation decisions</vt:lpstr>
      <vt:lpstr>Courts must Integrate Current Scientific Research like ACE and Saunders</vt:lpstr>
      <vt:lpstr>Courts must use a multi-disciplinary approach.</vt:lpstr>
      <vt:lpstr>In DV and Child Abuse Cases Courts should hold early hearing limited to abuse issues.</vt:lpstr>
      <vt:lpstr>Court Professionals Need Training and Retraining about DV</vt:lpstr>
      <vt:lpstr>States must provide additional funding to DV Agencies so advocates can participate in DV Custody Cases.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Custody Courts Fail Children</dc:title>
  <dc:creator>Sharon Goldstein</dc:creator>
  <cp:lastModifiedBy>Meeks</cp:lastModifiedBy>
  <cp:revision>15</cp:revision>
  <dcterms:created xsi:type="dcterms:W3CDTF">2019-07-28T11:42:51Z</dcterms:created>
  <dcterms:modified xsi:type="dcterms:W3CDTF">2020-03-27T15:43:53Z</dcterms:modified>
</cp:coreProperties>
</file>